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8" r:id="rId5"/>
    <p:sldId id="266" r:id="rId6"/>
    <p:sldId id="274" r:id="rId7"/>
    <p:sldId id="258" r:id="rId8"/>
    <p:sldId id="259" r:id="rId9"/>
    <p:sldId id="276" r:id="rId10"/>
    <p:sldId id="260" r:id="rId11"/>
    <p:sldId id="261" r:id="rId12"/>
    <p:sldId id="269" r:id="rId13"/>
    <p:sldId id="270" r:id="rId14"/>
    <p:sldId id="271" r:id="rId15"/>
    <p:sldId id="275" r:id="rId16"/>
    <p:sldId id="277" r:id="rId17"/>
    <p:sldId id="262" r:id="rId18"/>
    <p:sldId id="263" r:id="rId19"/>
    <p:sldId id="264" r:id="rId20"/>
    <p:sldId id="26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AB93-C5F0-4A51-BDBF-E86AFE8F0C4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C598-DDC0-4B6C-B664-A982D8FF3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66C4-3BCC-4DF2-9C3D-85EA62FAE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F703-6D49-4395-A0B2-FEED21059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227E3-A5E6-4D0A-B1E8-24FED766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99AD9-D0E8-4A6C-8F13-A73C622F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47DD-707F-4306-A343-DE19D575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1CF3-7F52-4B26-81F7-C62214C4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22E8C-08B5-4EAD-AB79-44C79F505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7377-8BAE-4702-92B4-2F8E3C1E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BDEF-6543-4CDA-82A2-2D5B5F62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E373F-2558-434E-877D-C5D447D1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93FDA-FF65-4551-9BF3-75EB66A3C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056E3-DC69-43A1-BE96-3D81679C2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48C59-03CA-47C5-B8C3-26CF4107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6CA6-23B1-4011-899B-11302525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AD69-DB85-4B39-ADDF-BCE9530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205C-D067-44D5-928D-43EED3D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3037-1C99-4EA3-8C78-2B1D2C00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0167-8DE1-4FE0-A3E7-102EDC3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DE89-E123-4CC8-9E1C-2525BAED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297D-7C56-477B-92E6-94BEE359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3A15-F925-4F4B-9760-C0A14A42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90651-CDED-40D3-B30B-D5680479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D072-726A-4A4B-9808-501EECAE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2B7C-BD3A-4DC9-B81F-4269AAFA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9883-66DB-43E6-BA04-5EC3E40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F43F-4058-4988-BED2-46E96A24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C2EA-C8B3-423D-9713-7297AE984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EE836-624F-42CC-A704-93AF80B6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22EF2-0C9E-4217-B534-F5BD1AB0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1B60E-AA4D-4CAD-970B-C34B676F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163E2-6B88-436E-AD59-FD9E6866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646-5A43-4023-97AF-2209775E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A793-779A-4951-A621-D93D67F77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7B040-6215-4217-9BE6-73B1EBFA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B6D77-855B-4C1D-8C58-08EDFAAED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AC458-5780-4D32-9670-EC579DA8A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E7E9B-DDD1-49A9-8393-DC1D8A1E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5A610-61E4-4FD4-86AA-D79518B4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D6064-AEE4-45AE-9C95-4C7F46C9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8594-226C-4E30-A6AA-77D5BE5F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505D6-6238-444D-8FD3-BF81BD3D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23536-2648-4CC7-9947-453373C4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BEF29-4C03-43F3-B983-2A325C24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7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04CD4-DE5C-4E69-A4D2-7F9727AF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262ED-70BA-434A-A9C4-5A16A309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D8F09-D4E3-4F92-9074-54BCCF6F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8AEB-CEC8-496F-A2C6-636C5710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7374-B169-4669-972D-9391E053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BBF16-5222-445B-8498-F0C7599FD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833BE-7ED9-4BE9-9939-0C885002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E61A5-9909-47DF-8D7A-FC9BAC82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9622-EAA4-4CAC-9F61-CC42A17A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ACA0-5B8D-484A-A2BA-6DBF9108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8D65B-5E03-4E18-ACAC-4BFE3D268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86088-A773-4001-9146-77CEE9293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7767C-8749-404D-B7A1-ABEDD83F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D25C9-2611-44B3-8C53-1A1140B8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B1BBE-1984-4CEA-8D74-5D3B7C0A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25B2B-5780-4DC3-97DC-4B3DDFD4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F6380-DB35-47EE-8256-1BA4F036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D12D-EA65-45A5-95C1-490EA8854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D134-FBBA-424E-87AC-7660A351636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69365-DD72-4604-8BD7-A25F84AF2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F55EC-0AC0-4EB2-A72B-A9180F0B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A057-2F8D-4230-AEF1-A05FE456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-scenarios.or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2BDC-5C7C-4A5F-99EF-09531EF51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2300"/>
            <a:ext cx="9144000" cy="3133571"/>
          </a:xfrm>
        </p:spPr>
        <p:txBody>
          <a:bodyPr>
            <a:normAutofit/>
          </a:bodyPr>
          <a:lstStyle/>
          <a:p>
            <a:pPr algn="l"/>
            <a:r>
              <a:rPr lang="ru-RU" sz="4800" dirty="0"/>
              <a:t>Моделирование эпидемии коронавируса </a:t>
            </a:r>
            <a:r>
              <a:rPr lang="ru-RU" sz="4800" dirty="0" err="1"/>
              <a:t>среднеполевыми</a:t>
            </a:r>
            <a:r>
              <a:rPr lang="ru-RU" sz="4800" dirty="0"/>
              <a:t> методами: построение моделей </a:t>
            </a:r>
            <a:br>
              <a:rPr lang="ru-RU" sz="4800" dirty="0"/>
            </a:br>
            <a:r>
              <a:rPr lang="ru-RU" sz="4800" dirty="0"/>
              <a:t>и выбор параметров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58A61-E706-4EC3-BFFC-24266302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8330"/>
            <a:ext cx="9144000" cy="130501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Михаил Тамм,</a:t>
            </a:r>
          </a:p>
          <a:p>
            <a:pPr algn="l"/>
            <a:r>
              <a:rPr lang="ru-RU" dirty="0"/>
              <a:t>физический факультет МГУ им. Ломоносова</a:t>
            </a:r>
          </a:p>
          <a:p>
            <a:pPr algn="l"/>
            <a:r>
              <a:rPr lang="ru-RU" dirty="0"/>
              <a:t>департамент прикладной математики МИЭМ НИУ ВШЭ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9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5DE94B-8EDE-487F-841C-9FECB713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79" y="289712"/>
            <a:ext cx="10515600" cy="1039468"/>
          </a:xfrm>
        </p:spPr>
        <p:txBody>
          <a:bodyPr>
            <a:noAutofit/>
          </a:bodyPr>
          <a:lstStyle/>
          <a:p>
            <a:r>
              <a:rPr lang="ru-RU" sz="3600" dirty="0"/>
              <a:t>Моделирования </a:t>
            </a:r>
            <a:r>
              <a:rPr lang="en-US" sz="3600" dirty="0"/>
              <a:t>COVID-19</a:t>
            </a:r>
            <a:r>
              <a:rPr lang="ru-RU" sz="3600" dirty="0"/>
              <a:t>: </a:t>
            </a:r>
            <a:br>
              <a:rPr lang="ru-RU" sz="3600" dirty="0"/>
            </a:br>
            <a:r>
              <a:rPr lang="ru-RU" sz="3600" dirty="0"/>
              <a:t>учет интервенций для подавления эпидемии</a:t>
            </a:r>
            <a:endParaRPr lang="en-US" sz="3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13C4FA7-25AF-4938-8BCE-EED69143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8" y="3114284"/>
            <a:ext cx="7048060" cy="354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C8A61-72EF-42D1-988B-7224D15B1FA9}"/>
              </a:ext>
            </a:extLst>
          </p:cNvPr>
          <p:cNvSpPr txBox="1"/>
          <p:nvPr/>
        </p:nvSpPr>
        <p:spPr>
          <a:xfrm>
            <a:off x="725079" y="1329180"/>
            <a:ext cx="1051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Правительства предпринимают разного рода интервенции для подавления эпидемии: закрытие школ, сферы услуг, ношение масок, массовое тестирование, частичный и полный карантин и т.д. Эти меры оказывают большое влияние на репродуктивное число </a:t>
            </a:r>
            <a:r>
              <a:rPr lang="en-US" sz="2200" dirty="0"/>
              <a:t>R. </a:t>
            </a:r>
            <a:r>
              <a:rPr lang="ru-RU" sz="2200" dirty="0"/>
              <a:t>Модели, не учитывающие этого в явном виде (в том числе так называемая «Сингапурская модель») не имеют никакого смысла!  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93B9F-20DE-47B8-A0EA-E1EFE910EC3C}"/>
              </a:ext>
            </a:extLst>
          </p:cNvPr>
          <p:cNvSpPr txBox="1"/>
          <p:nvPr/>
        </p:nvSpPr>
        <p:spPr>
          <a:xfrm>
            <a:off x="7999364" y="3429000"/>
            <a:ext cx="3828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Например, так реализован учет интервенций в программе </a:t>
            </a:r>
            <a:endParaRPr lang="en-US" sz="2200" dirty="0"/>
          </a:p>
          <a:p>
            <a:r>
              <a:rPr lang="en-US" sz="2200" dirty="0">
                <a:hlinkClick r:id="rId3"/>
              </a:rPr>
              <a:t>https://covid19-scenarios.org/</a:t>
            </a:r>
            <a:r>
              <a:rPr lang="en-US" sz="2200" dirty="0"/>
              <a:t>.</a:t>
            </a:r>
            <a:endParaRPr lang="ru-RU" sz="2200" dirty="0"/>
          </a:p>
          <a:p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C0F8-C4F5-4BC4-87C6-DAEE0A0DB6E7}"/>
              </a:ext>
            </a:extLst>
          </p:cNvPr>
          <p:cNvSpPr txBox="1"/>
          <p:nvPr/>
        </p:nvSpPr>
        <p:spPr>
          <a:xfrm>
            <a:off x="7999364" y="5620512"/>
            <a:ext cx="382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Оценки того, насколько разные интервенции влияют на </a:t>
            </a:r>
            <a:r>
              <a:rPr lang="en-US" sz="1600" dirty="0"/>
              <a:t>R </a:t>
            </a:r>
            <a:r>
              <a:rPr lang="ru-RU" sz="1600" dirty="0"/>
              <a:t>см., например, в 13-м отчете </a:t>
            </a:r>
            <a:r>
              <a:rPr lang="en-US" sz="1600" dirty="0"/>
              <a:t>ICL.</a:t>
            </a:r>
            <a:r>
              <a:rPr lang="ru-RU" sz="1600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462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3F1-9A15-48BE-AB89-6E2F2E36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>
            <a:normAutofit/>
          </a:bodyPr>
          <a:lstStyle/>
          <a:p>
            <a:r>
              <a:rPr lang="ru-RU" sz="3600" dirty="0"/>
              <a:t>Определение параметров: общие параметры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C974A-9E3C-475C-9713-DD27ED3FE34F}"/>
              </a:ext>
            </a:extLst>
          </p:cNvPr>
          <p:cNvSpPr txBox="1"/>
          <p:nvPr/>
        </p:nvSpPr>
        <p:spPr>
          <a:xfrm>
            <a:off x="838200" y="1426464"/>
            <a:ext cx="102186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Видно, что получающиеся модели очень </a:t>
            </a:r>
            <a:r>
              <a:rPr lang="ru-RU" sz="2200" dirty="0" err="1"/>
              <a:t>многопараметричны</a:t>
            </a:r>
            <a:r>
              <a:rPr lang="ru-RU" sz="2200" dirty="0"/>
              <a:t>. При этом можно столкнуться с тем, что  (а) средне- и долгосрочные прогнозы сильно зависят от значений</a:t>
            </a:r>
            <a:r>
              <a:rPr lang="en-US" sz="2200" dirty="0"/>
              <a:t> </a:t>
            </a:r>
            <a:r>
              <a:rPr lang="ru-RU" sz="2200" dirty="0"/>
              <a:t>некоторых параметров и (б) существуют «мягкие» многообразия в пространстве параметров: совместное согласованное изменение нескольких параметров не влияет на качество совпадения модели с историческими данными.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BA1C8-0D66-4560-AEA4-9A36FF3DB935}"/>
              </a:ext>
            </a:extLst>
          </p:cNvPr>
          <p:cNvSpPr txBox="1"/>
          <p:nvPr/>
        </p:nvSpPr>
        <p:spPr>
          <a:xfrm>
            <a:off x="838200" y="3380355"/>
            <a:ext cx="10382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Поэтому принципиально важно выбирать как можно большее число параметров из внешних по отношению к модели источников. Прежде всего, речь о таких параметрах, как продолжительность инкубационного периода и </a:t>
            </a:r>
            <a:r>
              <a:rPr lang="en-US" sz="2200" dirty="0"/>
              <a:t>serial interval, </a:t>
            </a:r>
            <a:r>
              <a:rPr lang="ru-RU" sz="2200" dirty="0"/>
              <a:t>продолжительность болезни, время пребывания на ИВЛ, относительная заразность бессимптомных носителей, летальность и т.д.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840DE-F588-4C5D-9FF4-E7EC02EBC9B6}"/>
              </a:ext>
            </a:extLst>
          </p:cNvPr>
          <p:cNvSpPr txBox="1"/>
          <p:nvPr/>
        </p:nvSpPr>
        <p:spPr>
          <a:xfrm>
            <a:off x="838200" y="5334246"/>
            <a:ext cx="10595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дальнейшем эти и другие параметры могут оптимизироваться для наилучшего совпадения со статистическими данными, но опора на внешние </a:t>
            </a:r>
            <a:r>
              <a:rPr lang="ru-RU" sz="2200" dirty="0" err="1"/>
              <a:t>прайоры</a:t>
            </a:r>
            <a:r>
              <a:rPr lang="ru-RU" sz="2200" dirty="0"/>
              <a:t> необходима.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889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F0FE51-0D13-4DE7-B935-6B07F913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822"/>
            <a:ext cx="10515600" cy="1061339"/>
          </a:xfrm>
        </p:spPr>
        <p:txBody>
          <a:bodyPr>
            <a:normAutofit/>
          </a:bodyPr>
          <a:lstStyle/>
          <a:p>
            <a:r>
              <a:rPr lang="ru-RU" sz="3500" dirty="0"/>
              <a:t>Определение параметров: </a:t>
            </a:r>
            <a:br>
              <a:rPr lang="ru-RU" sz="3500" dirty="0"/>
            </a:br>
            <a:r>
              <a:rPr lang="ru-RU" sz="3500" dirty="0"/>
              <a:t>влияние мер регулирования на репродуктивное число</a:t>
            </a:r>
            <a:endParaRPr lang="en-US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61283-2B2D-47E1-B3F2-AFB070BCD7F4}"/>
              </a:ext>
            </a:extLst>
          </p:cNvPr>
          <p:cNvSpPr txBox="1"/>
          <p:nvPr/>
        </p:nvSpPr>
        <p:spPr>
          <a:xfrm>
            <a:off x="838200" y="1473591"/>
            <a:ext cx="1040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литературе есть оценки того, как те или иные политические меры влияют на репродуктивное число. Однако эти оценки имеют очень приблизительный характер и в любом случае формально похожие меры в разных местах соблюдаются по-разному, а значит, по-разному влияют на репродуктивное число.  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73341-C8C2-46C4-9470-D04AA1E5E183}"/>
              </a:ext>
            </a:extLst>
          </p:cNvPr>
          <p:cNvSpPr txBox="1"/>
          <p:nvPr/>
        </p:nvSpPr>
        <p:spPr>
          <a:xfrm>
            <a:off x="838200" y="3106571"/>
            <a:ext cx="10257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Поэтому в реальности оценка роли интервенций неизбежно может делаться только исходя из калибровки данных по статистике в данной конкретной территории. При этом возникает несколько вопросов: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0B1AE-538C-4CE7-B600-EDCAB17A2509}"/>
              </a:ext>
            </a:extLst>
          </p:cNvPr>
          <p:cNvSpPr txBox="1"/>
          <p:nvPr/>
        </p:nvSpPr>
        <p:spPr>
          <a:xfrm>
            <a:off x="838200" y="4400997"/>
            <a:ext cx="10257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1. На какую статистику ориентироваться: число заражений, число смертей или число госпитализаций?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2EB33-B8E7-42A9-B0C5-DC74DDCB955F}"/>
              </a:ext>
            </a:extLst>
          </p:cNvPr>
          <p:cNvSpPr txBox="1"/>
          <p:nvPr/>
        </p:nvSpPr>
        <p:spPr>
          <a:xfrm>
            <a:off x="838200" y="5356868"/>
            <a:ext cx="10092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2. Как оценивать качество сбора статистики, задержки в обработке данных, изменения во внешних условиях с течением времени?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261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CF7988-3D4A-43E6-A4AB-1637692D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822"/>
            <a:ext cx="10515600" cy="1061339"/>
          </a:xfrm>
        </p:spPr>
        <p:txBody>
          <a:bodyPr>
            <a:normAutofit/>
          </a:bodyPr>
          <a:lstStyle/>
          <a:p>
            <a:r>
              <a:rPr lang="ru-RU" sz="3600" dirty="0"/>
              <a:t>Определение параметров: репродуктивное число</a:t>
            </a:r>
            <a:endParaRPr lang="en-US" sz="360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CAA269C-FC12-439E-A6A8-B69D57CE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47" y="1566538"/>
            <a:ext cx="4572000" cy="2819400"/>
          </a:xfrm>
          <a:prstGeom prst="rect">
            <a:avLst/>
          </a:prstGeom>
        </p:spPr>
      </p:pic>
      <p:pic>
        <p:nvPicPr>
          <p:cNvPr id="8" name="Picture 7" descr="A picture containing large, group&#10;&#10;Description automatically generated">
            <a:extLst>
              <a:ext uri="{FF2B5EF4-FFF2-40B4-BE49-F238E27FC236}">
                <a16:creationId xmlns:a16="http://schemas.microsoft.com/office/drawing/2014/main" id="{730F1BE3-BF74-4AFF-96A1-53FBB21FF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2" y="1464938"/>
            <a:ext cx="4572000" cy="292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271D85-E4E0-48A5-B778-8B396A128F7A}"/>
              </a:ext>
            </a:extLst>
          </p:cNvPr>
          <p:cNvSpPr txBox="1"/>
          <p:nvPr/>
        </p:nvSpPr>
        <p:spPr>
          <a:xfrm>
            <a:off x="969147" y="4786132"/>
            <a:ext cx="10173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Динамика числа новых заболевших (слева) и числа умерших (справа) в Москве за последнее время (сглаженное среднее от официальных данных за 3 дня).</a:t>
            </a:r>
          </a:p>
          <a:p>
            <a:r>
              <a:rPr lang="ru-RU" sz="2200" dirty="0"/>
              <a:t>Видно, что число умерших сильно флуктуирует. Представляется, что данные о числе заболевших, при всех оговорках, лучше поддаются интерпретации. 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88236-7D1B-4128-8A36-8FBC32377201}"/>
              </a:ext>
            </a:extLst>
          </p:cNvPr>
          <p:cNvSpPr txBox="1"/>
          <p:nvPr/>
        </p:nvSpPr>
        <p:spPr>
          <a:xfrm>
            <a:off x="2157274" y="3804181"/>
            <a:ext cx="304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10 марта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DBE3A-77D2-46EA-A755-1C413558A6A0}"/>
              </a:ext>
            </a:extLst>
          </p:cNvPr>
          <p:cNvSpPr txBox="1"/>
          <p:nvPr/>
        </p:nvSpPr>
        <p:spPr>
          <a:xfrm>
            <a:off x="7254536" y="3804181"/>
            <a:ext cx="3135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20 апреля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979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5A3A4-1204-44F5-89D7-ED23649A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62"/>
            <a:ext cx="10515600" cy="1061339"/>
          </a:xfrm>
        </p:spPr>
        <p:txBody>
          <a:bodyPr>
            <a:normAutofit/>
          </a:bodyPr>
          <a:lstStyle/>
          <a:p>
            <a:r>
              <a:rPr lang="ru-RU" sz="3600" dirty="0"/>
              <a:t>Определение параметров: репродуктивное число</a:t>
            </a:r>
            <a:endParaRPr lang="en-US" sz="36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39930EE-9411-4D77-912F-1397BD8C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9601"/>
            <a:ext cx="4572000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F0A18-2252-4A53-BF38-5AF8FBFB5D1C}"/>
              </a:ext>
            </a:extLst>
          </p:cNvPr>
          <p:cNvSpPr txBox="1"/>
          <p:nvPr/>
        </p:nvSpPr>
        <p:spPr>
          <a:xfrm>
            <a:off x="2026327" y="3347244"/>
            <a:ext cx="304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10 марта</a:t>
            </a:r>
            <a:endParaRPr lang="en-US" sz="1600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687EB594-4EC2-4281-BEAB-AD2579B80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8801"/>
            <a:ext cx="4572000" cy="287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8EA7AC-D49A-41FD-AADE-DEFC49940EEF}"/>
              </a:ext>
            </a:extLst>
          </p:cNvPr>
          <p:cNvSpPr txBox="1"/>
          <p:nvPr/>
        </p:nvSpPr>
        <p:spPr>
          <a:xfrm>
            <a:off x="7249652" y="3347244"/>
            <a:ext cx="3031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</a:t>
            </a:r>
            <a:r>
              <a:rPr lang="en-US" sz="1600" dirty="0"/>
              <a:t>5 </a:t>
            </a:r>
            <a:r>
              <a:rPr lang="ru-RU" sz="1600" dirty="0"/>
              <a:t>апреля</a:t>
            </a:r>
            <a:endParaRPr lang="en-US" sz="1600" dirty="0"/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382C9ED0-C642-458F-AAD5-A8A49132B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4600"/>
            <a:ext cx="4572000" cy="2971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03C246-0263-40C6-AA10-46201B8134F9}"/>
              </a:ext>
            </a:extLst>
          </p:cNvPr>
          <p:cNvSpPr txBox="1"/>
          <p:nvPr/>
        </p:nvSpPr>
        <p:spPr>
          <a:xfrm>
            <a:off x="7249652" y="6239450"/>
            <a:ext cx="3031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</a:t>
            </a:r>
            <a:r>
              <a:rPr lang="en-US" sz="1600" dirty="0"/>
              <a:t>1 </a:t>
            </a:r>
            <a:r>
              <a:rPr lang="ru-RU" sz="1600" dirty="0"/>
              <a:t>апреля</a:t>
            </a:r>
            <a:endParaRPr lang="en-US" sz="1600" dirty="0"/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3E48AE9D-56DA-48A9-AC83-5A174EF3B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7000"/>
            <a:ext cx="4572000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16DD42-46F0-4888-B9C3-09316BBB35DF}"/>
              </a:ext>
            </a:extLst>
          </p:cNvPr>
          <p:cNvSpPr txBox="1"/>
          <p:nvPr/>
        </p:nvSpPr>
        <p:spPr>
          <a:xfrm>
            <a:off x="2125236" y="6239450"/>
            <a:ext cx="3031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дни, отсчитываемые от </a:t>
            </a:r>
            <a:r>
              <a:rPr lang="en-US" sz="1600" dirty="0"/>
              <a:t>3 </a:t>
            </a:r>
            <a:r>
              <a:rPr lang="ru-RU" sz="1600" dirty="0"/>
              <a:t>апреля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DECC2D-D136-4D86-B37E-B6F4CAAF298E}"/>
              </a:ext>
            </a:extLst>
          </p:cNvPr>
          <p:cNvSpPr txBox="1"/>
          <p:nvPr/>
        </p:nvSpPr>
        <p:spPr>
          <a:xfrm>
            <a:off x="1384916" y="1109601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МОСКВА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7FDAD-DA2D-4CE0-BEDC-A5B3E2051381}"/>
              </a:ext>
            </a:extLst>
          </p:cNvPr>
          <p:cNvSpPr txBox="1"/>
          <p:nvPr/>
        </p:nvSpPr>
        <p:spPr>
          <a:xfrm>
            <a:off x="6498454" y="105880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ЕКАТЕРИНБУРГ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88189-82EA-42E5-AB31-721A3E1CD606}"/>
              </a:ext>
            </a:extLst>
          </p:cNvPr>
          <p:cNvSpPr txBox="1"/>
          <p:nvPr/>
        </p:nvSpPr>
        <p:spPr>
          <a:xfrm>
            <a:off x="6596109" y="40470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ПЕРМЬ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D28BD-1D8C-4987-820B-AE00A11F1A36}"/>
              </a:ext>
            </a:extLst>
          </p:cNvPr>
          <p:cNvSpPr txBox="1"/>
          <p:nvPr/>
        </p:nvSpPr>
        <p:spPr>
          <a:xfrm>
            <a:off x="1384916" y="4047000"/>
            <a:ext cx="17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ПОДМОСКОВЬЕ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0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C1A3-9476-45E9-8B12-A14EEF03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Интерпретация: органические изменения или влияние ограничений?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7356B-B1F0-4910-BBD2-B07274973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614"/>
            <a:ext cx="5585248" cy="3351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8DD0F-CBA3-4659-8917-C0C72B6A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30" y="2199614"/>
            <a:ext cx="5434294" cy="33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9BEBFE-13F8-4F22-8026-5E38917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Интерпретация: органические изменения или влияние ограничений?</a:t>
            </a:r>
            <a:endParaRPr lang="en-US" sz="3600" dirty="0"/>
          </a:p>
        </p:txBody>
      </p:sp>
      <p:pic>
        <p:nvPicPr>
          <p:cNvPr id="6" name="Picture 5" descr="A picture containing map, colorful, colored, different&#10;&#10;Description automatically generated">
            <a:extLst>
              <a:ext uri="{FF2B5EF4-FFF2-40B4-BE49-F238E27FC236}">
                <a16:creationId xmlns:a16="http://schemas.microsoft.com/office/drawing/2014/main" id="{E010C35D-1805-4E17-AE7E-CCBEB357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" y="2425320"/>
            <a:ext cx="4571428" cy="2806349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F6BCE7E-6B9E-4C7E-98AF-B36DBF62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89" y="2260241"/>
            <a:ext cx="4571428" cy="29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B31334-4462-4BA9-9DE8-1888B56D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822"/>
            <a:ext cx="10515600" cy="1061339"/>
          </a:xfrm>
        </p:spPr>
        <p:txBody>
          <a:bodyPr>
            <a:normAutofit/>
          </a:bodyPr>
          <a:lstStyle/>
          <a:p>
            <a:r>
              <a:rPr lang="ru-RU" sz="3600" dirty="0"/>
              <a:t>Задержки в данных о числе заболевших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04451-50C9-4DFB-9CD3-FEF251F03445}"/>
              </a:ext>
            </a:extLst>
          </p:cNvPr>
          <p:cNvSpPr txBox="1"/>
          <p:nvPr/>
        </p:nvSpPr>
        <p:spPr>
          <a:xfrm>
            <a:off x="941894" y="4847074"/>
            <a:ext cx="104119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Репродуктивное число однозначно (при других фиксированных параметрах) связано со скоростью роста числа заболевших. Поэтому его оценка может производится по историческим данным о числе заболевших (здесь данные по Москве). История смены трендов в динамике определяемых случаев в Москве говорит о задержке в 18-21 день после изменения политики.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36C7D-F01C-4DBF-BCE0-A71F9510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4" y="1287161"/>
            <a:ext cx="5585248" cy="33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7F38FE-5457-44E7-93DA-C769C487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225823"/>
            <a:ext cx="11544815" cy="895968"/>
          </a:xfrm>
        </p:spPr>
        <p:txBody>
          <a:bodyPr>
            <a:noAutofit/>
          </a:bodyPr>
          <a:lstStyle/>
          <a:p>
            <a:r>
              <a:rPr lang="ru-RU" sz="3200" dirty="0"/>
              <a:t>Как рост тестирования влияет на число регистрируемых больных?</a:t>
            </a:r>
            <a:endParaRPr lang="en-US" sz="32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EA1BBB9-8D23-4543-AEF2-66FE280A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7" y="1121791"/>
            <a:ext cx="5579953" cy="2938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64FA7-3F81-41C3-9996-B151B6424FDE}"/>
              </a:ext>
            </a:extLst>
          </p:cNvPr>
          <p:cNvSpPr txBox="1"/>
          <p:nvPr/>
        </p:nvSpPr>
        <p:spPr>
          <a:xfrm>
            <a:off x="516047" y="4572171"/>
            <a:ext cx="54769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Увеличение тестирования на 1% приводит, при прочих равных условиях, к увеличению числа положительных результатов на 0.56% (результат анализа международных данных, проведенного Б. Овчинниковым).</a:t>
            </a:r>
            <a:endParaRPr lang="en-US" sz="2200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69A266F2-8BB2-4ABD-9F99-59E678BA7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1121791"/>
            <a:ext cx="5018843" cy="3270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83C93-FC0C-4123-8628-C6DDDE504E22}"/>
              </a:ext>
            </a:extLst>
          </p:cNvPr>
          <p:cNvSpPr txBox="1"/>
          <p:nvPr/>
        </p:nvSpPr>
        <p:spPr>
          <a:xfrm>
            <a:off x="6764784" y="4572171"/>
            <a:ext cx="5018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Динамика объема тестирования в Пермском крае в апреле – мае. Красная прямая соответствует росту на 3.2% в день.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318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F80302-54FC-467B-9539-7D191752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8" y="225823"/>
            <a:ext cx="11123629" cy="895968"/>
          </a:xfrm>
        </p:spPr>
        <p:txBody>
          <a:bodyPr>
            <a:noAutofit/>
          </a:bodyPr>
          <a:lstStyle/>
          <a:p>
            <a:r>
              <a:rPr lang="ru-RU" sz="3200" dirty="0"/>
              <a:t>Официальная статистика: проблемы и пожелания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F1E26-245E-490F-86F3-4202ECA1430A}"/>
              </a:ext>
            </a:extLst>
          </p:cNvPr>
          <p:cNvSpPr txBox="1"/>
          <p:nvPr/>
        </p:nvSpPr>
        <p:spPr>
          <a:xfrm>
            <a:off x="829558" y="1310325"/>
            <a:ext cx="103034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Существует целый ряд проблем с качеством имеющейся статистики, которые, несмотря на все усилия моделирования, могут приводить к эффекту </a:t>
            </a:r>
            <a:r>
              <a:rPr lang="en-US" sz="2200" dirty="0"/>
              <a:t>trash in – trash out. </a:t>
            </a:r>
            <a:r>
              <a:rPr lang="ru-RU" sz="2200" dirty="0"/>
              <a:t>Это, по мере увеличения серьезности: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отсутствие полных и ежедневно обновляемых данных о числе госпитализаций и о числе больных на ИВЛ с разрешением до города/региона;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отсутствие данных о когортах заболевших по дате фактического начала болезни;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отсутствие ежедневных данных о количестве проведенных тестов с разрешением до города/региона;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систематическое занижение данных о смертности;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прямая фальсификация данных в некоторых регионах.  </a:t>
            </a:r>
          </a:p>
          <a:p>
            <a:pPr marL="342900" indent="-342900">
              <a:buFontTx/>
              <a:buChar char="-"/>
            </a:pPr>
            <a:endParaRPr lang="ru-RU" sz="2200" dirty="0"/>
          </a:p>
          <a:p>
            <a:r>
              <a:rPr lang="ru-RU" sz="2200" dirty="0"/>
              <a:t>Необходимо полностью исключить факты наказания чиновников за «неправильную» и «неприятную» статистику. Иначе качество статистических данных будет оставаться таким же низким.</a:t>
            </a:r>
          </a:p>
        </p:txBody>
      </p:sp>
    </p:spTree>
    <p:extLst>
      <p:ext uri="{BB962C8B-B14F-4D97-AF65-F5344CB8AC3E}">
        <p14:creationId xmlns:p14="http://schemas.microsoft.com/office/powerpoint/2010/main" val="25269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C702-B9BE-426F-A29F-3F23A105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5762-9D7D-42FA-BCA4-8B7FF4BB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Классические эпидемические модели и их основные результаты</a:t>
            </a:r>
          </a:p>
          <a:p>
            <a:pPr marL="457200" indent="-457200">
              <a:buAutoNum type="arabicPeriod"/>
            </a:pPr>
            <a:r>
              <a:rPr lang="ru-RU" sz="2400" dirty="0"/>
              <a:t>Каким образом уточняются модели для описания эпидемии коронавируса</a:t>
            </a:r>
          </a:p>
          <a:p>
            <a:pPr marL="457200" indent="-457200">
              <a:buAutoNum type="arabicPeriod"/>
            </a:pPr>
            <a:r>
              <a:rPr lang="ru-RU" sz="2400" dirty="0"/>
              <a:t>Учет внешних воздействий (ограничительные меры, карантин и т.п.) </a:t>
            </a:r>
          </a:p>
          <a:p>
            <a:pPr marL="457200" indent="-457200">
              <a:buAutoNum type="arabicPeriod"/>
            </a:pPr>
            <a:r>
              <a:rPr lang="ru-RU" sz="2400" dirty="0"/>
              <a:t>Проблема подбора параметров. Априорные оценки и калибровка по статистике</a:t>
            </a:r>
          </a:p>
          <a:p>
            <a:pPr marL="457200" indent="-457200">
              <a:buAutoNum type="arabicPeriod"/>
            </a:pPr>
            <a:r>
              <a:rPr lang="ru-RU" sz="2400" dirty="0"/>
              <a:t>Оценка репродуктивного числа. Задержки в данных</a:t>
            </a:r>
          </a:p>
          <a:p>
            <a:pPr marL="457200" indent="-457200">
              <a:buAutoNum type="arabicPeriod"/>
            </a:pPr>
            <a:r>
              <a:rPr lang="ru-RU" sz="2400" dirty="0"/>
              <a:t>Оценка репродуктивного числа. Роль тестирования</a:t>
            </a:r>
          </a:p>
          <a:p>
            <a:pPr marL="457200" indent="-457200">
              <a:buAutoNum type="arabicPeriod"/>
            </a:pPr>
            <a:r>
              <a:rPr lang="ru-RU" sz="2400" dirty="0"/>
              <a:t>Качество статистики</a:t>
            </a:r>
          </a:p>
          <a:p>
            <a:pPr marL="457200" indent="-457200">
              <a:buAutoNum type="arabicPeriod"/>
            </a:pPr>
            <a:r>
              <a:rPr lang="ru-RU" sz="2400" dirty="0"/>
              <a:t>Границы применимости </a:t>
            </a:r>
            <a:r>
              <a:rPr lang="ru-RU" sz="2400" dirty="0" err="1"/>
              <a:t>среднеполевых</a:t>
            </a:r>
            <a:r>
              <a:rPr lang="ru-RU" sz="2400" dirty="0"/>
              <a:t> моделей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37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E23E-1D3A-437D-B18F-9E34A525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/>
          <a:lstStyle/>
          <a:p>
            <a:r>
              <a:rPr lang="ru-RU" dirty="0"/>
              <a:t>Где ошибаются модели описанного типа?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898E6-4FEA-44D6-8A69-108A99FEDD35}"/>
              </a:ext>
            </a:extLst>
          </p:cNvPr>
          <p:cNvSpPr txBox="1"/>
          <p:nvPr/>
        </p:nvSpPr>
        <p:spPr>
          <a:xfrm>
            <a:off x="838200" y="1385740"/>
            <a:ext cx="1077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Главное сомнительное допущение моделей того типа, который описан в этом докладе – предположение, что все люди одинаковы и вероятность заражения однородна по популяции. Безусловно, это не вполне так. Есть целый ряд важных эффектов, связанных с неоднородностью населения: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46F0D-DFDB-4A24-BAA5-066D72D806F2}"/>
              </a:ext>
            </a:extLst>
          </p:cNvPr>
          <p:cNvSpPr txBox="1"/>
          <p:nvPr/>
        </p:nvSpPr>
        <p:spPr>
          <a:xfrm>
            <a:off x="838200" y="2542536"/>
            <a:ext cx="10679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География. Большой город можно хотя бы в первом приближении считать однородной быстро перемешиваемой средой, страну в целом и даже большой регион – нет. В разных населенных пунктах репродуктивное число различается, передача заболевания происходит не мгновенно. По-видимому, реальность для таких систем сильно отличается от предсказаний неструктурированного </a:t>
            </a:r>
            <a:r>
              <a:rPr lang="en-US" dirty="0"/>
              <a:t>SIR</a:t>
            </a:r>
            <a:r>
              <a:rPr lang="ru-RU" dirty="0"/>
              <a:t>: эпидемия протекает медленнее и затрагивает меньшее число людей.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1FC3E-FA70-42B5-8741-72A6F41D0DD4}"/>
              </a:ext>
            </a:extLst>
          </p:cNvPr>
          <p:cNvSpPr txBox="1"/>
          <p:nvPr/>
        </p:nvSpPr>
        <p:spPr>
          <a:xfrm>
            <a:off x="838200" y="4253330"/>
            <a:ext cx="1093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Группы риска. Шанс заболеть у групп риска, прежде всего – врачей, но также и полицейских, продавцов, сотрудников транспорта выше. Возможно, это стоит учитывать в явном виде, как и неоднородность соблюдения карантина.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CF943-2A68-4A96-BB95-E2913802DDDC}"/>
              </a:ext>
            </a:extLst>
          </p:cNvPr>
          <p:cNvSpPr txBox="1"/>
          <p:nvPr/>
        </p:nvSpPr>
        <p:spPr>
          <a:xfrm>
            <a:off x="838200" y="5410125"/>
            <a:ext cx="1101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Суперспредеры</a:t>
            </a:r>
            <a:r>
              <a:rPr lang="ru-RU" dirty="0"/>
              <a:t>. Есть данные, что некоторые больные намного заразнее других и вносят непропорционально большой вклад в распространение болезни, особенно при низких уровнях заражения. Если бы их удалось быстро выявить и изолировать, это бы очень помогло. Но в отличие от ЗППП, в этом случае </a:t>
            </a:r>
            <a:r>
              <a:rPr lang="ru-RU" dirty="0" err="1"/>
              <a:t>суперспредеры</a:t>
            </a:r>
            <a:r>
              <a:rPr lang="ru-RU" dirty="0"/>
              <a:t> и группы риска – не одно и то же, так что пока непонятно, как их находить.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3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0909-D5E4-497C-9B7F-9598183C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/>
          <a:lstStyle/>
          <a:p>
            <a:r>
              <a:rPr lang="ru-RU" dirty="0"/>
              <a:t>Благодарности</a:t>
            </a:r>
            <a:endParaRPr lang="en-US" dirty="0"/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1F9E253-8510-4FF2-8F22-2DDAFE1D8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1083076"/>
            <a:ext cx="1440237" cy="1439282"/>
          </a:xfrm>
          <a:prstGeom prst="rect">
            <a:avLst/>
          </a:prstGeom>
        </p:spPr>
      </p:pic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103B69A-7E6C-4FE4-A9F7-B34A53E0D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8" y="2557828"/>
            <a:ext cx="1730718" cy="1153813"/>
          </a:xfrm>
          <a:prstGeom prst="rect">
            <a:avLst/>
          </a:prstGeom>
        </p:spPr>
      </p:pic>
      <p:pic>
        <p:nvPicPr>
          <p:cNvPr id="9" name="Picture 8" descr="A person wearing a blue shirt and smiling at the camera&#10;&#10;Description automatically generated">
            <a:extLst>
              <a:ext uri="{FF2B5EF4-FFF2-40B4-BE49-F238E27FC236}">
                <a16:creationId xmlns:a16="http://schemas.microsoft.com/office/drawing/2014/main" id="{4B7D6D8E-D719-49C5-B451-E987234D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3747111"/>
            <a:ext cx="1501085" cy="1501085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34770E1-A0A6-440A-BCA4-573229E30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6" y="5284400"/>
            <a:ext cx="1501085" cy="1501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5F81C4-9C92-46FF-A45B-DDE05460741F}"/>
              </a:ext>
            </a:extLst>
          </p:cNvPr>
          <p:cNvSpPr txBox="1"/>
          <p:nvPr/>
        </p:nvSpPr>
        <p:spPr>
          <a:xfrm>
            <a:off x="3142695" y="1459658"/>
            <a:ext cx="227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Рихард </a:t>
            </a:r>
            <a:r>
              <a:rPr lang="ru-RU" dirty="0" err="1"/>
              <a:t>Нейер</a:t>
            </a:r>
            <a:r>
              <a:rPr lang="ru-RU" dirty="0"/>
              <a:t> </a:t>
            </a:r>
          </a:p>
          <a:p>
            <a:r>
              <a:rPr lang="ru-RU" dirty="0"/>
              <a:t>(Университет Базеля)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F7323-310D-439B-BE57-102CE94AF964}"/>
              </a:ext>
            </a:extLst>
          </p:cNvPr>
          <p:cNvSpPr txBox="1"/>
          <p:nvPr/>
        </p:nvSpPr>
        <p:spPr>
          <a:xfrm>
            <a:off x="3142695" y="2880698"/>
            <a:ext cx="180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Владимир Рудяк</a:t>
            </a:r>
          </a:p>
          <a:p>
            <a:r>
              <a:rPr lang="ru-RU" dirty="0"/>
              <a:t>(МГУ)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2F0F1-7A22-4770-A8CB-BDF45D25C867}"/>
              </a:ext>
            </a:extLst>
          </p:cNvPr>
          <p:cNvSpPr txBox="1"/>
          <p:nvPr/>
        </p:nvSpPr>
        <p:spPr>
          <a:xfrm>
            <a:off x="3142695" y="4301738"/>
            <a:ext cx="268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Сергей Маслов</a:t>
            </a:r>
          </a:p>
          <a:p>
            <a:r>
              <a:rPr lang="ru-RU" dirty="0"/>
              <a:t>(Университет Иллинойса)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D83AA-1AA6-44EB-85BB-0D4EB9402159}"/>
              </a:ext>
            </a:extLst>
          </p:cNvPr>
          <p:cNvSpPr txBox="1"/>
          <p:nvPr/>
        </p:nvSpPr>
        <p:spPr>
          <a:xfrm>
            <a:off x="3142695" y="5722778"/>
            <a:ext cx="203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Борис Овчинников</a:t>
            </a:r>
          </a:p>
          <a:p>
            <a:r>
              <a:rPr lang="ru-RU" dirty="0"/>
              <a:t>(</a:t>
            </a:r>
            <a:r>
              <a:rPr lang="en-US" dirty="0"/>
              <a:t>Data Insight)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BC926-E1A4-42A5-9413-DD449DF19E28}"/>
              </a:ext>
            </a:extLst>
          </p:cNvPr>
          <p:cNvSpPr txBox="1"/>
          <p:nvPr/>
        </p:nvSpPr>
        <p:spPr>
          <a:xfrm>
            <a:off x="7838982" y="1189608"/>
            <a:ext cx="213270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Дмитрий Жебелев</a:t>
            </a:r>
          </a:p>
          <a:p>
            <a:endParaRPr lang="ru-RU" dirty="0"/>
          </a:p>
          <a:p>
            <a:r>
              <a:rPr lang="ru-RU" dirty="0"/>
              <a:t>Алексей Ракша</a:t>
            </a:r>
          </a:p>
          <a:p>
            <a:endParaRPr lang="ru-RU" dirty="0"/>
          </a:p>
          <a:p>
            <a:r>
              <a:rPr lang="ru-RU" dirty="0"/>
              <a:t>Полина Павлова</a:t>
            </a:r>
          </a:p>
          <a:p>
            <a:endParaRPr lang="ru-RU" dirty="0"/>
          </a:p>
          <a:p>
            <a:r>
              <a:rPr lang="ru-RU" dirty="0"/>
              <a:t>Кристина Сафонова</a:t>
            </a:r>
          </a:p>
          <a:p>
            <a:endParaRPr lang="ru-RU" dirty="0"/>
          </a:p>
          <a:p>
            <a:r>
              <a:rPr lang="ru-RU" dirty="0"/>
              <a:t>Илья Касьянов</a:t>
            </a:r>
            <a:endParaRPr lang="en-US" dirty="0"/>
          </a:p>
          <a:p>
            <a:endParaRPr lang="ru-RU" dirty="0"/>
          </a:p>
          <a:p>
            <a:r>
              <a:rPr lang="ru-RU" dirty="0"/>
              <a:t>Дмитрий Кузнец</a:t>
            </a:r>
          </a:p>
          <a:p>
            <a:endParaRPr lang="ru-RU" dirty="0"/>
          </a:p>
          <a:p>
            <a:r>
              <a:rPr lang="ru-RU" dirty="0"/>
              <a:t>Сергей </a:t>
            </a:r>
            <a:r>
              <a:rPr lang="ru-RU" dirty="0" err="1"/>
              <a:t>Шпилькин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Светлана Морозова</a:t>
            </a:r>
            <a:endParaRPr lang="en-US" dirty="0"/>
          </a:p>
          <a:p>
            <a:endParaRPr lang="ru-RU" dirty="0"/>
          </a:p>
          <a:p>
            <a:r>
              <a:rPr lang="ru-RU" dirty="0"/>
              <a:t>Леонид Мирный</a:t>
            </a:r>
          </a:p>
          <a:p>
            <a:endParaRPr lang="ru-RU" dirty="0"/>
          </a:p>
          <a:p>
            <a:r>
              <a:rPr lang="ru-RU" dirty="0"/>
              <a:t>Павел </a:t>
            </a:r>
            <a:r>
              <a:rPr lang="ru-RU" dirty="0" err="1"/>
              <a:t>Крапивский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4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C6A-3187-4E99-84AF-7B62880A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/>
          <a:lstStyle/>
          <a:p>
            <a:r>
              <a:rPr lang="ru-RU" dirty="0"/>
              <a:t>Модель </a:t>
            </a:r>
            <a:r>
              <a:rPr lang="en-US" dirty="0"/>
              <a:t>SIR (Susceptible-Infected-Recovered)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8463F-4A8C-4405-BC0C-4B92E5F20833}"/>
              </a:ext>
            </a:extLst>
          </p:cNvPr>
          <p:cNvSpPr txBox="1"/>
          <p:nvPr/>
        </p:nvSpPr>
        <p:spPr>
          <a:xfrm>
            <a:off x="918099" y="1260626"/>
            <a:ext cx="10813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Все осмысленные модели распространения эпидемии коронавируса так или иначе отталкиваются от модели </a:t>
            </a:r>
            <a:r>
              <a:rPr lang="en-US" sz="2200" dirty="0"/>
              <a:t>SIR</a:t>
            </a:r>
            <a:r>
              <a:rPr lang="ru-RU" sz="2200" dirty="0"/>
              <a:t>. Каждый человек может находиться в одном из состояний (уязвимые, зараженные, больные, выздоровевшие/иммунные, умершие и т.д.), определяются правила перехода между ними. Различают </a:t>
            </a:r>
            <a:r>
              <a:rPr lang="ru-RU" sz="2200" dirty="0" err="1"/>
              <a:t>среднеполевые</a:t>
            </a:r>
            <a:r>
              <a:rPr lang="ru-RU" sz="2200" dirty="0"/>
              <a:t> модели и </a:t>
            </a:r>
            <a:r>
              <a:rPr lang="en-US" sz="2200" dirty="0"/>
              <a:t>agent-based </a:t>
            </a:r>
            <a:r>
              <a:rPr lang="ru-RU" sz="2200" dirty="0"/>
              <a:t>модели.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747281-1BC3-457B-92CF-24466D5CE5FE}"/>
                  </a:ext>
                </a:extLst>
              </p:cNvPr>
              <p:cNvSpPr/>
              <p:nvPr/>
            </p:nvSpPr>
            <p:spPr>
              <a:xfrm>
                <a:off x="918099" y="3185398"/>
                <a:ext cx="2587101" cy="293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𝑆𝐼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747281-1BC3-457B-92CF-24466D5CE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99" y="3185398"/>
                <a:ext cx="2587101" cy="2934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F4B48C6-631C-4947-BD3C-A357F399E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5" y="3185398"/>
            <a:ext cx="547370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096472-BDFA-41B4-A512-7D07FA978596}"/>
                  </a:ext>
                </a:extLst>
              </p:cNvPr>
              <p:cNvSpPr/>
              <p:nvPr/>
            </p:nvSpPr>
            <p:spPr>
              <a:xfrm>
                <a:off x="8901521" y="5768459"/>
                <a:ext cx="1546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096472-BDFA-41B4-A512-7D07FA978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521" y="5768459"/>
                <a:ext cx="1546001" cy="461665"/>
              </a:xfrm>
              <a:prstGeom prst="rect">
                <a:avLst/>
              </a:prstGeom>
              <a:blipFill>
                <a:blip r:embed="rId4"/>
                <a:stretch>
                  <a:fillRect t="-125000" r="-41339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051421-0612-4E8A-81C9-B060F9AFF54B}"/>
                  </a:ext>
                </a:extLst>
              </p:cNvPr>
              <p:cNvSpPr/>
              <p:nvPr/>
            </p:nvSpPr>
            <p:spPr>
              <a:xfrm>
                <a:off x="5051419" y="3185398"/>
                <a:ext cx="663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051421-0612-4E8A-81C9-B060F9AFF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3185398"/>
                <a:ext cx="6634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74036-E37A-46C7-9915-19137D05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/>
          <a:lstStyle/>
          <a:p>
            <a:r>
              <a:rPr lang="ru-RU" dirty="0"/>
              <a:t>Модель </a:t>
            </a:r>
            <a:r>
              <a:rPr lang="en-US" dirty="0"/>
              <a:t>SIR (Susceptible-Infected-Recovered)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CC5F4F2D-6321-4D9D-9F8C-A59C3F04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8563"/>
            <a:ext cx="547370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11A905-5985-438E-9C60-56AB658DD81A}"/>
                  </a:ext>
                </a:extLst>
              </p:cNvPr>
              <p:cNvSpPr/>
              <p:nvPr/>
            </p:nvSpPr>
            <p:spPr>
              <a:xfrm>
                <a:off x="4961346" y="5901624"/>
                <a:ext cx="1546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11A905-5985-438E-9C60-56AB658DD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46" y="5901624"/>
                <a:ext cx="1546001" cy="461665"/>
              </a:xfrm>
              <a:prstGeom prst="rect">
                <a:avLst/>
              </a:prstGeom>
              <a:blipFill>
                <a:blip r:embed="rId3"/>
                <a:stretch>
                  <a:fillRect t="-125000" r="-41502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DCE8A5-17CD-425D-88ED-83EA5544BAA7}"/>
                  </a:ext>
                </a:extLst>
              </p:cNvPr>
              <p:cNvSpPr/>
              <p:nvPr/>
            </p:nvSpPr>
            <p:spPr>
              <a:xfrm>
                <a:off x="1111244" y="3318563"/>
                <a:ext cx="663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DCE8A5-17CD-425D-88ED-83EA5544B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4" y="3318563"/>
                <a:ext cx="66345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43CDE3-1A17-43AB-952A-A3DDAD7EAF27}"/>
              </a:ext>
            </a:extLst>
          </p:cNvPr>
          <p:cNvSpPr txBox="1"/>
          <p:nvPr/>
        </p:nvSpPr>
        <p:spPr>
          <a:xfrm>
            <a:off x="904996" y="1464548"/>
            <a:ext cx="965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Групповой иммунитет наступает при доле иммунных, равной (1 – 1/</a:t>
            </a:r>
            <a:r>
              <a:rPr lang="en-US" sz="2200" i="1" dirty="0"/>
              <a:t>R</a:t>
            </a:r>
            <a:r>
              <a:rPr lang="en-US" sz="2200" baseline="-25000" dirty="0"/>
              <a:t>0</a:t>
            </a:r>
            <a:r>
              <a:rPr lang="en-US" sz="2200" dirty="0"/>
              <a:t>)</a:t>
            </a:r>
          </a:p>
          <a:p>
            <a:br>
              <a:rPr lang="ru-RU" sz="2200" dirty="0"/>
            </a:br>
            <a:r>
              <a:rPr lang="ru-RU" sz="2200" dirty="0"/>
              <a:t>Если эпидемия свободно развивается, то полная доля переболевших равна </a:t>
            </a:r>
            <a:endParaRPr lang="en-US" sz="2200" dirty="0"/>
          </a:p>
          <a:p>
            <a:r>
              <a:rPr lang="ru-RU" sz="2200" dirty="0"/>
              <a:t>(1 – </a:t>
            </a:r>
            <a:r>
              <a:rPr lang="en-US" sz="2200" dirty="0"/>
              <a:t>exp [-</a:t>
            </a:r>
            <a:r>
              <a:rPr lang="en-US" sz="2200" i="1" dirty="0"/>
              <a:t>R</a:t>
            </a:r>
            <a:r>
              <a:rPr lang="en-US" sz="2200" baseline="-25000" dirty="0"/>
              <a:t>0</a:t>
            </a:r>
            <a:r>
              <a:rPr lang="en-US" sz="2200" dirty="0"/>
              <a:t>])</a:t>
            </a: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DFAA20C9-9845-4619-8BA5-2C379DE81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24" y="3311119"/>
            <a:ext cx="5473700" cy="33602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13A8C1-BA31-4F85-B878-8297467E9254}"/>
              </a:ext>
            </a:extLst>
          </p:cNvPr>
          <p:cNvSpPr txBox="1"/>
          <p:nvPr/>
        </p:nvSpPr>
        <p:spPr>
          <a:xfrm>
            <a:off x="6384524" y="2787601"/>
            <a:ext cx="5810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Распределение времени между заражениями: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3513A4-939E-41AB-A956-04C2E5F5A9E3}"/>
              </a:ext>
            </a:extLst>
          </p:cNvPr>
          <p:cNvSpPr txBox="1"/>
          <p:nvPr/>
        </p:nvSpPr>
        <p:spPr>
          <a:xfrm>
            <a:off x="11353800" y="5932402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48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08AB3B-0812-4B7B-9135-F9F201AC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Модель </a:t>
            </a:r>
            <a:r>
              <a:rPr lang="en-US" dirty="0"/>
              <a:t>SEIR </a:t>
            </a:r>
            <a:br>
              <a:rPr lang="en-US" dirty="0"/>
            </a:br>
            <a:r>
              <a:rPr lang="en-US" dirty="0"/>
              <a:t>(Susceptible-Exposed-Infected-Recovered)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3F8E59-1E9A-4204-B0F1-98AE7C8FEB6B}"/>
                  </a:ext>
                </a:extLst>
              </p:cNvPr>
              <p:cNvSpPr/>
              <p:nvPr/>
            </p:nvSpPr>
            <p:spPr>
              <a:xfrm>
                <a:off x="838200" y="1530773"/>
                <a:ext cx="2070375" cy="2894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𝑆𝐼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3F8E59-1E9A-4204-B0F1-98AE7C8FE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0773"/>
                <a:ext cx="2070375" cy="2894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F28F98-6B34-42A9-8A71-55474DED7214}"/>
                  </a:ext>
                </a:extLst>
              </p:cNvPr>
              <p:cNvSpPr/>
              <p:nvPr/>
            </p:nvSpPr>
            <p:spPr>
              <a:xfrm>
                <a:off x="838200" y="4588766"/>
                <a:ext cx="1546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F28F98-6B34-42A9-8A71-55474DED7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88766"/>
                <a:ext cx="1546001" cy="461665"/>
              </a:xfrm>
              <a:prstGeom prst="rect">
                <a:avLst/>
              </a:prstGeom>
              <a:blipFill>
                <a:blip r:embed="rId3"/>
                <a:stretch>
                  <a:fillRect t="-126667" r="-41502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8229F1-4E9B-4713-9A93-BF4859673213}"/>
              </a:ext>
            </a:extLst>
          </p:cNvPr>
          <p:cNvSpPr txBox="1"/>
          <p:nvPr/>
        </p:nvSpPr>
        <p:spPr>
          <a:xfrm>
            <a:off x="838200" y="5214042"/>
            <a:ext cx="930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раннем этапе эпидемии имеется стадия экспоненциального роста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640B29-035E-414A-9FC2-136165507B9C}"/>
                  </a:ext>
                </a:extLst>
              </p:cNvPr>
              <p:cNvSpPr/>
              <p:nvPr/>
            </p:nvSpPr>
            <p:spPr>
              <a:xfrm>
                <a:off x="9966015" y="5191023"/>
                <a:ext cx="1907895" cy="484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640B29-035E-414A-9FC2-136165507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015" y="5191023"/>
                <a:ext cx="1907895" cy="484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017E11-77A6-44D7-88FC-F1D26392AFD0}"/>
                  </a:ext>
                </a:extLst>
              </p:cNvPr>
              <p:cNvSpPr/>
              <p:nvPr/>
            </p:nvSpPr>
            <p:spPr>
              <a:xfrm>
                <a:off x="838200" y="5698726"/>
                <a:ext cx="370159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017E11-77A6-44D7-88FC-F1D26392A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98726"/>
                <a:ext cx="3701591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877CAA3-BD35-493E-A877-7EE808249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35" y="2302518"/>
            <a:ext cx="4572000" cy="2806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22AFB6-3030-4DA6-800F-41E03C64D1C6}"/>
              </a:ext>
            </a:extLst>
          </p:cNvPr>
          <p:cNvSpPr txBox="1"/>
          <p:nvPr/>
        </p:nvSpPr>
        <p:spPr>
          <a:xfrm>
            <a:off x="6242481" y="1692631"/>
            <a:ext cx="5810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Распределение времени между заражениями: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416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FC5FC-7EC7-468F-B9A2-76C4A05A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ru-RU" dirty="0"/>
              <a:t>Другие распределения времени заражения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893FB-2626-4CCA-9815-0E10C03C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4" y="2204864"/>
            <a:ext cx="4572000" cy="280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A653F-7CCD-4C0C-9559-70FB447FD8CC}"/>
              </a:ext>
            </a:extLst>
          </p:cNvPr>
          <p:cNvSpPr txBox="1"/>
          <p:nvPr/>
        </p:nvSpPr>
        <p:spPr>
          <a:xfrm>
            <a:off x="838200" y="1594977"/>
            <a:ext cx="5810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Распределение времени между заражениями:</a:t>
            </a:r>
            <a:endParaRPr lang="en-US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46A3CE-7EA5-411C-B6E4-0E88DD9F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80" y="2204864"/>
            <a:ext cx="4572000" cy="2806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925D58-1860-49E2-9850-F164FD7BCF33}"/>
              </a:ext>
            </a:extLst>
          </p:cNvPr>
          <p:cNvSpPr txBox="1"/>
          <p:nvPr/>
        </p:nvSpPr>
        <p:spPr>
          <a:xfrm>
            <a:off x="6720396" y="5011564"/>
            <a:ext cx="4208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Гамма распределение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926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37BB-94C8-43E3-B4CF-BC8A0623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Расширения </a:t>
            </a:r>
            <a:r>
              <a:rPr lang="en-US" sz="3600" dirty="0"/>
              <a:t>SIR/SEIR </a:t>
            </a:r>
            <a:r>
              <a:rPr lang="ru-RU" sz="3600" dirty="0"/>
              <a:t>под нужды моделирования </a:t>
            </a:r>
            <a:r>
              <a:rPr lang="en-US" sz="3600" dirty="0"/>
              <a:t>COVID-19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AE7F77-5BAF-4155-9659-EC5109EE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387084"/>
            <a:ext cx="6309758" cy="2232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35E6C-6AE5-491D-9B99-D3CC91211203}"/>
              </a:ext>
            </a:extLst>
          </p:cNvPr>
          <p:cNvSpPr txBox="1"/>
          <p:nvPr/>
        </p:nvSpPr>
        <p:spPr>
          <a:xfrm>
            <a:off x="8105775" y="1643896"/>
            <a:ext cx="3990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Модель, разработанная в группе Р. </a:t>
            </a:r>
            <a:r>
              <a:rPr lang="ru-RU" sz="2200" dirty="0" err="1"/>
              <a:t>Нейера</a:t>
            </a:r>
            <a:r>
              <a:rPr lang="ru-RU" sz="2200" dirty="0"/>
              <a:t> (университет Базеля) и доступная онлайн по адресу </a:t>
            </a:r>
            <a:r>
              <a:rPr lang="en-US" sz="2200" dirty="0"/>
              <a:t>https://covid19-scenarios.org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559C8B-D99F-49E9-84F8-32E15458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4629970"/>
            <a:ext cx="7981950" cy="168189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9CC2E8-A7DA-47FC-AD46-3F2ACE925772}"/>
              </a:ext>
            </a:extLst>
          </p:cNvPr>
          <p:cNvCxnSpPr/>
          <p:nvPr/>
        </p:nvCxnSpPr>
        <p:spPr>
          <a:xfrm flipH="1">
            <a:off x="1442301" y="4769963"/>
            <a:ext cx="35067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E1C6C0-FCE9-4C33-800D-A6010895147F}"/>
              </a:ext>
            </a:extLst>
          </p:cNvPr>
          <p:cNvCxnSpPr/>
          <p:nvPr/>
        </p:nvCxnSpPr>
        <p:spPr>
          <a:xfrm flipV="1">
            <a:off x="3167406" y="4769963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DB9445-1312-4052-9E0E-7D5C50CA417E}"/>
              </a:ext>
            </a:extLst>
          </p:cNvPr>
          <p:cNvCxnSpPr/>
          <p:nvPr/>
        </p:nvCxnSpPr>
        <p:spPr>
          <a:xfrm>
            <a:off x="1442301" y="4769963"/>
            <a:ext cx="0" cy="593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96AEF4-DE44-401B-A94E-A41CB85E8E29}"/>
              </a:ext>
            </a:extLst>
          </p:cNvPr>
          <p:cNvSpPr txBox="1"/>
          <p:nvPr/>
        </p:nvSpPr>
        <p:spPr>
          <a:xfrm>
            <a:off x="8781951" y="4769963"/>
            <a:ext cx="323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Модель, разработанная </a:t>
            </a:r>
          </a:p>
          <a:p>
            <a:r>
              <a:rPr lang="ru-RU" sz="2200" dirty="0"/>
              <a:t>В. Рудяком (МГУ) </a:t>
            </a:r>
          </a:p>
          <a:p>
            <a:r>
              <a:rPr lang="ru-RU" sz="2200" dirty="0"/>
              <a:t>при участии МТ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F610B-6542-4342-A0DB-183F96B35AE2}"/>
              </a:ext>
            </a:extLst>
          </p:cNvPr>
          <p:cNvSpPr txBox="1"/>
          <p:nvPr/>
        </p:nvSpPr>
        <p:spPr>
          <a:xfrm>
            <a:off x="499646" y="18643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8793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6E7971-714B-4C28-BD9A-E08B8A6F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/>
          </a:bodyPr>
          <a:lstStyle/>
          <a:p>
            <a:r>
              <a:rPr lang="ru-RU" sz="3600" dirty="0"/>
              <a:t>Расширения </a:t>
            </a:r>
            <a:r>
              <a:rPr lang="en-US" sz="3600" dirty="0"/>
              <a:t>SIR </a:t>
            </a:r>
            <a:r>
              <a:rPr lang="ru-RU" sz="3600" dirty="0"/>
              <a:t>под нужды моделирования </a:t>
            </a:r>
            <a:r>
              <a:rPr lang="en-US" sz="3600" dirty="0"/>
              <a:t>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2E4A9-EDB3-4BB7-8E49-905BE7A64A8A}"/>
              </a:ext>
            </a:extLst>
          </p:cNvPr>
          <p:cNvSpPr txBox="1"/>
          <p:nvPr/>
        </p:nvSpPr>
        <p:spPr>
          <a:xfrm>
            <a:off x="838200" y="1197204"/>
            <a:ext cx="10605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Классический </a:t>
            </a:r>
            <a:r>
              <a:rPr lang="en-US" sz="2400" dirty="0"/>
              <a:t>SIR </a:t>
            </a:r>
            <a:r>
              <a:rPr lang="ru-RU" sz="2400" dirty="0"/>
              <a:t>записывается в виде системы дифференциальных уравнений. Это неявно предполагает, что время жизни в каждом состоянии экспоненциально распределено, и его дисперсия равна среднему. Это плохо согласуется с экспериментальными данными, например, по распределению  продолжительности инкубационного периода, времени между последовательными заражениями</a:t>
            </a:r>
            <a:r>
              <a:rPr lang="en-US" sz="2400" dirty="0"/>
              <a:t> (serial interval)</a:t>
            </a:r>
            <a:r>
              <a:rPr lang="ru-RU" sz="2400" dirty="0"/>
              <a:t>, продолжительности болезни и т.д. В связи с этим многие модели (модель </a:t>
            </a:r>
            <a:r>
              <a:rPr lang="ru-RU" sz="2400" dirty="0" err="1"/>
              <a:t>Нейера</a:t>
            </a:r>
            <a:r>
              <a:rPr lang="ru-RU" sz="2400" dirty="0"/>
              <a:t>, пожалуй, остается редким исключением) используют для описания переходов не локальные во времени дифференциальные уравнения, а интегральные операторы, чаще всего – с гамма-распределенными ядрами</a:t>
            </a:r>
            <a:r>
              <a:rPr lang="en-US" sz="2400" dirty="0"/>
              <a:t>. </a:t>
            </a:r>
            <a:r>
              <a:rPr lang="ru-RU" sz="2400" dirty="0"/>
              <a:t>Это замедляет счет, но не значительно.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4E803-FEF7-4706-AB2D-E6591A961411}"/>
              </a:ext>
            </a:extLst>
          </p:cNvPr>
          <p:cNvSpPr txBox="1"/>
          <p:nvPr/>
        </p:nvSpPr>
        <p:spPr>
          <a:xfrm>
            <a:off x="838200" y="5086553"/>
            <a:ext cx="10605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Кроме того, мы с В. Рудяком дополнительно в явном виде ввели в модель вероятность регистрации заболевания и задержку между заболеванием и попаданием информации о нем в официальную статистику, которая тоже описывается некоторым интегральным оператором задержки.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58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082D87A-D23C-448A-9068-2D2C0890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1454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Моделирование эпидемии коронавируса среднеполевыми методами: построение моделей  и выбор параметров </vt:lpstr>
      <vt:lpstr>План доклада</vt:lpstr>
      <vt:lpstr>Модель SIR (Susceptible-Infected-Recovered)</vt:lpstr>
      <vt:lpstr>Модель SIR (Susceptible-Infected-Recovered)</vt:lpstr>
      <vt:lpstr>Модель SEIR  (Susceptible-Exposed-Infected-Recovered)</vt:lpstr>
      <vt:lpstr>Другие распределения времени заражения</vt:lpstr>
      <vt:lpstr>Расширения SIR/SEIR под нужды моделирования COVID-19</vt:lpstr>
      <vt:lpstr>Расширения SIR под нужды моделирования COVID-19</vt:lpstr>
      <vt:lpstr>PowerPoint Presentation</vt:lpstr>
      <vt:lpstr>Моделирования COVID-19:  учет интервенций для подавления эпидемии</vt:lpstr>
      <vt:lpstr>Определение параметров: общие параметры</vt:lpstr>
      <vt:lpstr>Определение параметров:  влияние мер регулирования на репродуктивное число</vt:lpstr>
      <vt:lpstr>Определение параметров: репродуктивное число</vt:lpstr>
      <vt:lpstr>Определение параметров: репродуктивное число</vt:lpstr>
      <vt:lpstr>Интерпретация: органические изменения или влияние ограничений?</vt:lpstr>
      <vt:lpstr>Интерпретация: органические изменения или влияние ограничений?</vt:lpstr>
      <vt:lpstr>Задержки в данных о числе заболевших</vt:lpstr>
      <vt:lpstr>Как рост тестирования влияет на число регистрируемых больных?</vt:lpstr>
      <vt:lpstr>Официальная статистика: проблемы и пожелания</vt:lpstr>
      <vt:lpstr>Где ошибаются модели описанного типа?</vt:lpstr>
      <vt:lpstr>Благодарности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распространения эпидемии: построение моделей  и выбор параметров </dc:title>
  <dc:creator>Mikhail Tamm</dc:creator>
  <cp:lastModifiedBy>Mikhail Tamm</cp:lastModifiedBy>
  <cp:revision>30</cp:revision>
  <dcterms:created xsi:type="dcterms:W3CDTF">2020-05-08T12:26:03Z</dcterms:created>
  <dcterms:modified xsi:type="dcterms:W3CDTF">2020-05-13T08:01:09Z</dcterms:modified>
</cp:coreProperties>
</file>